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47"/>
  </p:notesMasterIdLst>
  <p:sldIdLst>
    <p:sldId id="340" r:id="rId2"/>
    <p:sldId id="372" r:id="rId3"/>
    <p:sldId id="364" r:id="rId4"/>
    <p:sldId id="314" r:id="rId5"/>
    <p:sldId id="359" r:id="rId6"/>
    <p:sldId id="346" r:id="rId7"/>
    <p:sldId id="342" r:id="rId8"/>
    <p:sldId id="341" r:id="rId9"/>
    <p:sldId id="347" r:id="rId10"/>
    <p:sldId id="358" r:id="rId11"/>
    <p:sldId id="343" r:id="rId12"/>
    <p:sldId id="344" r:id="rId13"/>
    <p:sldId id="348" r:id="rId14"/>
    <p:sldId id="345" r:id="rId15"/>
    <p:sldId id="349" r:id="rId16"/>
    <p:sldId id="350" r:id="rId17"/>
    <p:sldId id="351" r:id="rId18"/>
    <p:sldId id="352" r:id="rId19"/>
    <p:sldId id="360" r:id="rId20"/>
    <p:sldId id="353" r:id="rId21"/>
    <p:sldId id="354" r:id="rId22"/>
    <p:sldId id="355" r:id="rId23"/>
    <p:sldId id="362" r:id="rId24"/>
    <p:sldId id="363" r:id="rId25"/>
    <p:sldId id="369" r:id="rId26"/>
    <p:sldId id="361" r:id="rId27"/>
    <p:sldId id="357" r:id="rId28"/>
    <p:sldId id="256" r:id="rId29"/>
    <p:sldId id="298" r:id="rId30"/>
    <p:sldId id="356" r:id="rId31"/>
    <p:sldId id="377" r:id="rId32"/>
    <p:sldId id="376" r:id="rId33"/>
    <p:sldId id="378" r:id="rId34"/>
    <p:sldId id="339" r:id="rId35"/>
    <p:sldId id="337" r:id="rId36"/>
    <p:sldId id="370" r:id="rId37"/>
    <p:sldId id="379" r:id="rId38"/>
    <p:sldId id="371" r:id="rId39"/>
    <p:sldId id="368" r:id="rId40"/>
    <p:sldId id="334" r:id="rId41"/>
    <p:sldId id="366" r:id="rId42"/>
    <p:sldId id="365" r:id="rId43"/>
    <p:sldId id="375" r:id="rId44"/>
    <p:sldId id="374" r:id="rId45"/>
    <p:sldId id="373" r:id="rId46"/>
  </p:sldIdLst>
  <p:sldSz cx="12192000" cy="6858000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6E6"/>
    <a:srgbClr val="1E7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94"/>
    <p:restoredTop sz="66667" autoAdjust="0"/>
  </p:normalViewPr>
  <p:slideViewPr>
    <p:cSldViewPr snapToGrid="0" snapToObjects="1">
      <p:cViewPr>
        <p:scale>
          <a:sx n="80" d="100"/>
          <a:sy n="80" d="100"/>
        </p:scale>
        <p:origin x="5056" y="1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21325-333D-A14D-A84F-57B19C305AD2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96514F-BDAF-CE46-94BA-41FB6203296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886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144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58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544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3288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8804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698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4116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317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33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920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67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29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79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037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494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089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868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35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53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68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339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111776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04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02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78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73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10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49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94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212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8180F-DBA9-2640-872D-89E8568FDDA4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769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toegi" TargetMode="External"/><Relationship Id="rId2" Type="http://schemas.openxmlformats.org/officeDocument/2006/relationships/hyperlink" Target="https://at.linkedin.com/in/christoph-t%C3%B6glhofer-1870ab185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ctoegi/short_history_R" TargetMode="Externa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lifestylecheck.at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non-productivity-linked-ideas.shinyapps.io/DataScienceSkillEvaluation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george-labs.com/" TargetMode="Externa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3" Type="http://schemas.openxmlformats.org/officeDocument/2006/relationships/image" Target="../media/image27.tiff"/><Relationship Id="rId7" Type="http://schemas.openxmlformats.org/officeDocument/2006/relationships/image" Target="../media/image3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rmarkdown.rstudio.com/flexdashboard/" TargetMode="External"/><Relationship Id="rId5" Type="http://schemas.openxmlformats.org/officeDocument/2006/relationships/hyperlink" Target="https://github.com/airbnb/knowledge-repo" TargetMode="External"/><Relationship Id="rId4" Type="http://schemas.openxmlformats.org/officeDocument/2006/relationships/image" Target="../media/image28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markdown.rstudio.com/flexdashboard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non-productivity-linked-ideas.shinyapps.io/FlexDashboard_template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airbnb/knowledge-repo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eorge-labs.com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toegi" TargetMode="External"/><Relationship Id="rId2" Type="http://schemas.openxmlformats.org/officeDocument/2006/relationships/hyperlink" Target="https://at.linkedin.com/in/christoph-t%C3%B6glhofer-1870ab185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E91018A-DF60-1149-9CAD-CFE9E29B4DF1}"/>
              </a:ext>
            </a:extLst>
          </p:cNvPr>
          <p:cNvSpPr/>
          <p:nvPr/>
        </p:nvSpPr>
        <p:spPr>
          <a:xfrm>
            <a:off x="1838545" y="363915"/>
            <a:ext cx="8202922" cy="7971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de-AT" sz="4000" dirty="0"/>
          </a:p>
          <a:p>
            <a:pPr algn="ctr"/>
            <a:r>
              <a:rPr lang="de-AT" sz="4000" dirty="0"/>
              <a:t>A </a:t>
            </a:r>
            <a:r>
              <a:rPr lang="de-AT" sz="4000" dirty="0" err="1"/>
              <a:t>short</a:t>
            </a:r>
            <a:r>
              <a:rPr lang="de-AT" sz="4000" dirty="0"/>
              <a:t> </a:t>
            </a:r>
            <a:r>
              <a:rPr lang="de-AT" sz="4000" dirty="0" err="1"/>
              <a:t>history</a:t>
            </a:r>
            <a:r>
              <a:rPr lang="de-AT" sz="4000" dirty="0"/>
              <a:t> </a:t>
            </a:r>
            <a:r>
              <a:rPr lang="de-AT" sz="4000" dirty="0" err="1"/>
              <a:t>of</a:t>
            </a:r>
            <a:r>
              <a:rPr lang="de-AT" sz="4000" dirty="0"/>
              <a:t> </a:t>
            </a:r>
            <a:r>
              <a:rPr lang="de-AT" sz="4000" dirty="0" err="1"/>
              <a:t>using</a:t>
            </a:r>
            <a:r>
              <a:rPr lang="de-AT" sz="4000" dirty="0"/>
              <a:t> </a:t>
            </a:r>
            <a:br>
              <a:rPr lang="de-AT" sz="4000" dirty="0"/>
            </a:br>
            <a:endParaRPr lang="de-AT" sz="4000" dirty="0"/>
          </a:p>
          <a:p>
            <a:pPr algn="ctr"/>
            <a:endParaRPr lang="de-AT" sz="4000" dirty="0"/>
          </a:p>
          <a:p>
            <a:pPr algn="ctr"/>
            <a:endParaRPr lang="de-AT" sz="4000" dirty="0"/>
          </a:p>
          <a:p>
            <a:pPr algn="ctr"/>
            <a:endParaRPr lang="de-AT" sz="4000" dirty="0"/>
          </a:p>
          <a:p>
            <a:pPr algn="ctr"/>
            <a:endParaRPr lang="de-AT" sz="4000" dirty="0"/>
          </a:p>
          <a:p>
            <a:pPr algn="ctr"/>
            <a:r>
              <a:rPr lang="de-AT" sz="4000" dirty="0"/>
              <a:t>in </a:t>
            </a:r>
            <a:r>
              <a:rPr lang="de-AT" sz="4000" dirty="0" err="1"/>
              <a:t>research</a:t>
            </a:r>
            <a:r>
              <a:rPr lang="de-AT" sz="4000" dirty="0"/>
              <a:t> </a:t>
            </a:r>
            <a:r>
              <a:rPr lang="de-AT" sz="4000" dirty="0" err="1"/>
              <a:t>and</a:t>
            </a:r>
            <a:r>
              <a:rPr lang="de-AT" sz="4000" dirty="0"/>
              <a:t> </a:t>
            </a:r>
            <a:r>
              <a:rPr lang="de-AT" sz="4000" dirty="0" err="1"/>
              <a:t>tech</a:t>
            </a:r>
            <a:r>
              <a:rPr lang="de-AT" sz="4000" dirty="0"/>
              <a:t> </a:t>
            </a:r>
            <a:r>
              <a:rPr lang="de-AT" sz="4000" dirty="0" err="1"/>
              <a:t>companies</a:t>
            </a:r>
            <a:endParaRPr lang="de-AT" sz="4000" dirty="0"/>
          </a:p>
          <a:p>
            <a:pPr algn="ctr"/>
            <a:endParaRPr lang="de-AT" sz="4000" dirty="0"/>
          </a:p>
          <a:p>
            <a:pPr algn="ctr"/>
            <a:r>
              <a:rPr lang="de-AT" sz="4000" dirty="0"/>
              <a:t>Vienna R </a:t>
            </a:r>
            <a:r>
              <a:rPr lang="de-AT" sz="4000" dirty="0" err="1"/>
              <a:t>Meetup</a:t>
            </a:r>
            <a:r>
              <a:rPr lang="de-AT" sz="4000" dirty="0"/>
              <a:t>, </a:t>
            </a:r>
            <a:r>
              <a:rPr lang="de-AT" sz="4000" dirty="0" err="1"/>
              <a:t>Dec</a:t>
            </a:r>
            <a:r>
              <a:rPr lang="de-AT" sz="4000" dirty="0"/>
              <a:t> 17th</a:t>
            </a:r>
          </a:p>
          <a:p>
            <a:pPr algn="ctr"/>
            <a:endParaRPr lang="de-AT" sz="4000" dirty="0"/>
          </a:p>
          <a:p>
            <a:pPr algn="ctr"/>
            <a:endParaRPr lang="de-AT" sz="4000" dirty="0"/>
          </a:p>
          <a:p>
            <a:pPr algn="ctr"/>
            <a:endParaRPr lang="de-DE" sz="32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5EC394E-E165-2741-8BD6-ACB5390DD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655" y="1982229"/>
            <a:ext cx="3060700" cy="2367392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1143783-1B6C-6A4B-A409-F6C79EB072F3}"/>
              </a:ext>
            </a:extLst>
          </p:cNvPr>
          <p:cNvSpPr/>
          <p:nvPr/>
        </p:nvSpPr>
        <p:spPr>
          <a:xfrm>
            <a:off x="4928671" y="363915"/>
            <a:ext cx="2022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dirty="0"/>
              <a:t>Christoph </a:t>
            </a:r>
            <a:r>
              <a:rPr lang="de-AT" dirty="0" err="1"/>
              <a:t>Töglhofer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1803511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71AAC17C-6075-0640-A270-7DB26208E5E0}"/>
              </a:ext>
            </a:extLst>
          </p:cNvPr>
          <p:cNvSpPr/>
          <p:nvPr/>
        </p:nvSpPr>
        <p:spPr>
          <a:xfrm>
            <a:off x="3035300" y="2412846"/>
            <a:ext cx="6096000" cy="37087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AT" sz="11500" dirty="0">
                <a:solidFill>
                  <a:schemeClr val="bg1"/>
                </a:solidFill>
                <a:latin typeface="LMRoman10"/>
              </a:rPr>
              <a:t>    </a:t>
            </a:r>
            <a:r>
              <a:rPr lang="de-AT" sz="11500" dirty="0" err="1">
                <a:solidFill>
                  <a:schemeClr val="bg1"/>
                </a:solidFill>
                <a:latin typeface="LMRoman10"/>
              </a:rPr>
              <a:t>isk</a:t>
            </a:r>
            <a:r>
              <a:rPr lang="de-AT" sz="11500" dirty="0">
                <a:solidFill>
                  <a:schemeClr val="bg1"/>
                </a:solidFill>
                <a:latin typeface="LMRoman10"/>
              </a:rPr>
              <a:t> </a:t>
            </a:r>
          </a:p>
          <a:p>
            <a:pPr algn="ctr"/>
            <a:r>
              <a:rPr lang="de-AT" sz="4000" dirty="0" err="1">
                <a:solidFill>
                  <a:schemeClr val="bg1"/>
                </a:solidFill>
                <a:latin typeface="LMRoman10"/>
              </a:rPr>
              <a:t>is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a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combination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of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the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probability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of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an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event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</a:t>
            </a:r>
          </a:p>
          <a:p>
            <a:pPr algn="ctr"/>
            <a:r>
              <a:rPr lang="de-AT" sz="4000" dirty="0" err="1">
                <a:solidFill>
                  <a:schemeClr val="bg1"/>
                </a:solidFill>
                <a:latin typeface="LMRoman10"/>
              </a:rPr>
              <a:t>and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its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potential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impact</a:t>
            </a:r>
            <a:endParaRPr lang="de-AT" sz="4000" dirty="0">
              <a:solidFill>
                <a:schemeClr val="bg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339D043-72F7-4B41-8AEE-0CB1FC0D7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00" y="1645808"/>
            <a:ext cx="3060700" cy="236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1865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64image39486064">
            <a:extLst>
              <a:ext uri="{FF2B5EF4-FFF2-40B4-BE49-F238E27FC236}">
                <a16:creationId xmlns:a16="http://schemas.microsoft.com/office/drawing/2014/main" id="{701AE9E1-7964-6A4F-BF3E-D89D18569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284" b="8055"/>
          <a:stretch/>
        </p:blipFill>
        <p:spPr bwMode="auto">
          <a:xfrm>
            <a:off x="0" y="-98718"/>
            <a:ext cx="12192000" cy="6321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27CAC53D-180D-3D48-9A28-9F4377B9CB3E}"/>
              </a:ext>
            </a:extLst>
          </p:cNvPr>
          <p:cNvSpPr/>
          <p:nvPr/>
        </p:nvSpPr>
        <p:spPr>
          <a:xfrm>
            <a:off x="1131375" y="6181331"/>
            <a:ext cx="69277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C. </a:t>
            </a:r>
            <a:r>
              <a:rPr lang="de-A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Töglhofer</a:t>
            </a:r>
            <a:r>
              <a:rPr lang="de-A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, 2011:  </a:t>
            </a:r>
            <a:r>
              <a:rPr lang="de-A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From</a:t>
            </a:r>
            <a:r>
              <a:rPr lang="de-A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de-A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Climate</a:t>
            </a:r>
            <a:r>
              <a:rPr lang="de-A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de-A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Variability</a:t>
            </a:r>
            <a:r>
              <a:rPr lang="de-A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de-A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to</a:t>
            </a:r>
            <a:r>
              <a:rPr lang="de-A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de-A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Weather</a:t>
            </a:r>
            <a:r>
              <a:rPr lang="de-A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de-A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Risk</a:t>
            </a:r>
            <a:r>
              <a:rPr lang="de-A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:  The Impact </a:t>
            </a:r>
            <a:r>
              <a:rPr lang="de-A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of</a:t>
            </a:r>
            <a:r>
              <a:rPr lang="de-A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Snow </a:t>
            </a:r>
            <a:r>
              <a:rPr lang="de-A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Conditions</a:t>
            </a:r>
            <a:r>
              <a:rPr lang="de-A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on </a:t>
            </a:r>
            <a:r>
              <a:rPr lang="de-A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Tourism</a:t>
            </a:r>
            <a:r>
              <a:rPr lang="de-A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Demand in Austrian Ski Areas </a:t>
            </a:r>
          </a:p>
          <a:p>
            <a:pPr algn="ctr"/>
            <a:r>
              <a:rPr lang="de-A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86084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page64image39489808">
            <a:extLst>
              <a:ext uri="{FF2B5EF4-FFF2-40B4-BE49-F238E27FC236}">
                <a16:creationId xmlns:a16="http://schemas.microsoft.com/office/drawing/2014/main" id="{A8DFBF3E-0560-5442-ADED-456511EDC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05"/>
          <a:stretch/>
        </p:blipFill>
        <p:spPr bwMode="auto">
          <a:xfrm>
            <a:off x="0" y="459878"/>
            <a:ext cx="12192000" cy="585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84638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 descr="page64image39489184">
            <a:extLst>
              <a:ext uri="{FF2B5EF4-FFF2-40B4-BE49-F238E27FC236}">
                <a16:creationId xmlns:a16="http://schemas.microsoft.com/office/drawing/2014/main" id="{6210EE91-F717-BF4A-B65C-97F8C6891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238" y="1054496"/>
            <a:ext cx="9079523" cy="479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41701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 descr="page86image39559920">
            <a:extLst>
              <a:ext uri="{FF2B5EF4-FFF2-40B4-BE49-F238E27FC236}">
                <a16:creationId xmlns:a16="http://schemas.microsoft.com/office/drawing/2014/main" id="{99AC1188-37F5-9149-8953-AF04B589B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201" y="324900"/>
            <a:ext cx="8781598" cy="620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87190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 descr="page94image39360608">
            <a:extLst>
              <a:ext uri="{FF2B5EF4-FFF2-40B4-BE49-F238E27FC236}">
                <a16:creationId xmlns:a16="http://schemas.microsoft.com/office/drawing/2014/main" id="{CB17935E-D501-AD4D-8422-BA13C32F9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054" y="163287"/>
            <a:ext cx="9725891" cy="687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09B9FE78-B89B-7C43-AB1E-E5C243048B56}"/>
              </a:ext>
            </a:extLst>
          </p:cNvPr>
          <p:cNvSpPr txBox="1"/>
          <p:nvPr/>
        </p:nvSpPr>
        <p:spPr>
          <a:xfrm>
            <a:off x="2286000" y="849087"/>
            <a:ext cx="1811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>
                <a:solidFill>
                  <a:schemeClr val="bg1"/>
                </a:solidFill>
              </a:rPr>
              <a:t>Overnight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Stays</a:t>
            </a:r>
            <a:endParaRPr lang="de-DE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87071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7FA1B4F-E074-B646-AF50-211553D90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647700"/>
            <a:ext cx="98298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5719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 descr="page164image40231040">
            <a:extLst>
              <a:ext uri="{FF2B5EF4-FFF2-40B4-BE49-F238E27FC236}">
                <a16:creationId xmlns:a16="http://schemas.microsoft.com/office/drawing/2014/main" id="{830B5FBF-115F-6A4C-AE8C-C06A58649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29" y="489856"/>
            <a:ext cx="10608317" cy="586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50868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 descr="page164image40233120">
            <a:extLst>
              <a:ext uri="{FF2B5EF4-FFF2-40B4-BE49-F238E27FC236}">
                <a16:creationId xmlns:a16="http://schemas.microsoft.com/office/drawing/2014/main" id="{CB922C69-20B0-B746-A441-3B5826A1C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39" y="563335"/>
            <a:ext cx="10371921" cy="573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69201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71AAC17C-6075-0640-A270-7DB26208E5E0}"/>
              </a:ext>
            </a:extLst>
          </p:cNvPr>
          <p:cNvSpPr/>
          <p:nvPr/>
        </p:nvSpPr>
        <p:spPr>
          <a:xfrm>
            <a:off x="1803400" y="2136423"/>
            <a:ext cx="9042400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11500" dirty="0" err="1">
                <a:solidFill>
                  <a:schemeClr val="bg1"/>
                </a:solidFill>
                <a:latin typeface="LMRoman10"/>
              </a:rPr>
              <a:t>Elect</a:t>
            </a:r>
            <a:r>
              <a:rPr lang="de-AT" sz="11500" dirty="0">
                <a:solidFill>
                  <a:schemeClr val="bg1"/>
                </a:solidFill>
                <a:latin typeface="LMRoman10"/>
              </a:rPr>
              <a:t>         </a:t>
            </a:r>
            <a:r>
              <a:rPr lang="de-AT" sz="11500" dirty="0" err="1">
                <a:solidFill>
                  <a:schemeClr val="bg1"/>
                </a:solidFill>
                <a:latin typeface="LMRoman10"/>
              </a:rPr>
              <a:t>icity</a:t>
            </a:r>
            <a:r>
              <a:rPr lang="de-AT" sz="11500" dirty="0">
                <a:solidFill>
                  <a:schemeClr val="bg1"/>
                </a:solidFill>
                <a:latin typeface="LMRoman10"/>
              </a:rPr>
              <a:t> </a:t>
            </a:r>
          </a:p>
          <a:p>
            <a:pPr algn="ctr"/>
            <a:endParaRPr lang="de-AT" sz="4000" dirty="0">
              <a:solidFill>
                <a:schemeClr val="bg1"/>
              </a:solidFill>
              <a:latin typeface="LMRoman10"/>
            </a:endParaRPr>
          </a:p>
          <a:p>
            <a:pPr algn="ctr"/>
            <a:endParaRPr lang="de-AT" sz="4000" dirty="0">
              <a:solidFill>
                <a:schemeClr val="bg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0A6A100-FFD4-F145-B10B-7B3E415EF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450" y="1896831"/>
            <a:ext cx="3060700" cy="236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1946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88700FF2-8F75-9143-AAC6-473F28AEF2A6}"/>
              </a:ext>
            </a:extLst>
          </p:cNvPr>
          <p:cNvSpPr/>
          <p:nvPr/>
        </p:nvSpPr>
        <p:spPr>
          <a:xfrm>
            <a:off x="4384134" y="5316047"/>
            <a:ext cx="98591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2800" dirty="0">
                <a:hlinkClick r:id="rId2"/>
              </a:rPr>
              <a:t>Christoph Töglhofer</a:t>
            </a:r>
            <a:endParaRPr lang="de-DE" sz="28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B80D455-9F31-2D49-B6D4-6DBC4CF6FE09}"/>
              </a:ext>
            </a:extLst>
          </p:cNvPr>
          <p:cNvSpPr/>
          <p:nvPr/>
        </p:nvSpPr>
        <p:spPr>
          <a:xfrm>
            <a:off x="5326386" y="2466120"/>
            <a:ext cx="1070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2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ctoegi</a:t>
            </a:r>
            <a:endParaRPr lang="de-DE" sz="28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0F86DDF-A7C6-7242-95E3-9123BF151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589" y="1018733"/>
            <a:ext cx="1422400" cy="14224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D315C26-8F80-0645-9CEC-B6C7B8C73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0589" y="3733337"/>
            <a:ext cx="1487994" cy="1487994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B7700924-BA14-1843-A52F-FDC4CED467D2}"/>
              </a:ext>
            </a:extLst>
          </p:cNvPr>
          <p:cNvSpPr/>
          <p:nvPr/>
        </p:nvSpPr>
        <p:spPr>
          <a:xfrm>
            <a:off x="3794331" y="2939997"/>
            <a:ext cx="4304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https://github.com/ctoegi/short_history_R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8129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7686707-D3E8-BF40-A16E-F0EE4A63D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560" y="851346"/>
            <a:ext cx="5940879" cy="5155308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D253AC2B-C071-5941-B7C3-163E7CCCDB72}"/>
              </a:ext>
            </a:extLst>
          </p:cNvPr>
          <p:cNvSpPr/>
          <p:nvPr/>
        </p:nvSpPr>
        <p:spPr>
          <a:xfrm>
            <a:off x="1987062" y="6288288"/>
            <a:ext cx="888274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C. </a:t>
            </a:r>
            <a:r>
              <a:rPr lang="de-AT" sz="1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Töglhofer</a:t>
            </a:r>
            <a:r>
              <a:rPr lang="de-AT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, C. Habsburg-Lothringen, F. </a:t>
            </a:r>
            <a:r>
              <a:rPr lang="de-AT" sz="1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Prettenthaler</a:t>
            </a:r>
            <a:r>
              <a:rPr lang="de-AT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, N. Rogler, M. </a:t>
            </a:r>
            <a:r>
              <a:rPr lang="de-AT" sz="1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Themessl</a:t>
            </a:r>
            <a:r>
              <a:rPr lang="de-AT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, 2012: </a:t>
            </a:r>
          </a:p>
          <a:p>
            <a:pPr algn="ctr"/>
            <a:r>
              <a:rPr lang="de-AT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Impacts </a:t>
            </a:r>
            <a:r>
              <a:rPr lang="de-AT" sz="1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of</a:t>
            </a:r>
            <a:r>
              <a:rPr lang="de-AT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de-AT" sz="1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Climate</a:t>
            </a:r>
            <a:r>
              <a:rPr lang="de-AT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 Change on </a:t>
            </a:r>
            <a:r>
              <a:rPr lang="de-AT" sz="1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Electricity</a:t>
            </a:r>
            <a:r>
              <a:rPr lang="de-AT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 Demand </a:t>
            </a:r>
          </a:p>
          <a:p>
            <a:pPr algn="ctr"/>
            <a:r>
              <a:rPr lang="de-AT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448566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5200920-3656-DE46-8146-F2EA6C93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628" y="0"/>
            <a:ext cx="74347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4930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448CE07-78D0-9C4C-ABA6-9813AF532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72" y="0"/>
            <a:ext cx="102160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38512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0A6A100-FFD4-F145-B10B-7B3E415EF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0" y="1896831"/>
            <a:ext cx="3060700" cy="2367392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71AAC17C-6075-0640-A270-7DB26208E5E0}"/>
              </a:ext>
            </a:extLst>
          </p:cNvPr>
          <p:cNvSpPr/>
          <p:nvPr/>
        </p:nvSpPr>
        <p:spPr>
          <a:xfrm>
            <a:off x="1809750" y="2469599"/>
            <a:ext cx="9042400" cy="247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11500" dirty="0" err="1">
                <a:solidFill>
                  <a:schemeClr val="bg1"/>
                </a:solidFill>
                <a:latin typeface="LMRoman10"/>
              </a:rPr>
              <a:t>You</a:t>
            </a:r>
            <a:r>
              <a:rPr lang="de-AT" sz="11500" dirty="0">
                <a:solidFill>
                  <a:schemeClr val="bg1"/>
                </a:solidFill>
                <a:latin typeface="LMRoman10"/>
              </a:rPr>
              <a:t>        Life</a:t>
            </a:r>
          </a:p>
          <a:p>
            <a:pPr algn="ctr"/>
            <a:endParaRPr lang="de-AT" sz="4000" dirty="0">
              <a:solidFill>
                <a:schemeClr val="bg1"/>
              </a:solidFill>
              <a:latin typeface="LMRoman10"/>
            </a:endParaRPr>
          </a:p>
        </p:txBody>
      </p:sp>
    </p:spTree>
    <p:extLst>
      <p:ext uri="{BB962C8B-B14F-4D97-AF65-F5344CB8AC3E}">
        <p14:creationId xmlns:p14="http://schemas.microsoft.com/office/powerpoint/2010/main" val="138006345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DA7BC56-33E1-C548-AEB1-E43CFD149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497" y="-59267"/>
            <a:ext cx="12256994" cy="7368645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F6E1E9BB-0022-854E-B71D-2CD3BDE9EFA2}"/>
              </a:ext>
            </a:extLst>
          </p:cNvPr>
          <p:cNvSpPr/>
          <p:nvPr/>
        </p:nvSpPr>
        <p:spPr>
          <a:xfrm>
            <a:off x="4285502" y="2689761"/>
            <a:ext cx="3556000" cy="3139321"/>
          </a:xfrm>
          <a:prstGeom prst="rect">
            <a:avLst/>
          </a:prstGeom>
          <a:solidFill>
            <a:srgbClr val="E7E6E6">
              <a:alpha val="58039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de-AT" dirty="0">
                <a:latin typeface="Slack-Lato"/>
              </a:rPr>
              <a:t>UI: </a:t>
            </a:r>
            <a:r>
              <a:rPr lang="de-AT" dirty="0" err="1">
                <a:latin typeface="Slack-Lato"/>
              </a:rPr>
              <a:t>Shiny</a:t>
            </a:r>
            <a:r>
              <a:rPr lang="de-AT" dirty="0">
                <a:latin typeface="Slack-Lato"/>
              </a:rPr>
              <a:t> </a:t>
            </a:r>
          </a:p>
          <a:p>
            <a:pPr algn="ctr"/>
            <a:r>
              <a:rPr lang="de-AT" dirty="0" err="1">
                <a:latin typeface="Slack-Lato"/>
              </a:rPr>
              <a:t>Chart:JS</a:t>
            </a:r>
            <a:endParaRPr lang="de-AT" dirty="0">
              <a:latin typeface="Slack-Lato"/>
            </a:endParaRPr>
          </a:p>
          <a:p>
            <a:pPr algn="ctr"/>
            <a:r>
              <a:rPr lang="de-AT" dirty="0">
                <a:latin typeface="Slack-Lato"/>
              </a:rPr>
              <a:t>Backend / </a:t>
            </a:r>
            <a:r>
              <a:rPr lang="de-AT" dirty="0" err="1">
                <a:latin typeface="Slack-Lato"/>
              </a:rPr>
              <a:t>models</a:t>
            </a:r>
            <a:r>
              <a:rPr lang="de-AT" dirty="0">
                <a:latin typeface="Slack-Lato"/>
              </a:rPr>
              <a:t>: R</a:t>
            </a:r>
          </a:p>
          <a:p>
            <a:pPr algn="ctr"/>
            <a:endParaRPr lang="de-AT" dirty="0">
              <a:latin typeface="Slack-Lato"/>
            </a:endParaRPr>
          </a:p>
          <a:p>
            <a:pPr algn="ctr"/>
            <a:endParaRPr lang="de-AT" dirty="0">
              <a:latin typeface="Slack-Lato"/>
            </a:endParaRPr>
          </a:p>
          <a:p>
            <a:pPr algn="ctr"/>
            <a:r>
              <a:rPr lang="de-AT" dirty="0">
                <a:latin typeface="Slack-Lato"/>
              </a:rPr>
              <a:t>R / JS </a:t>
            </a:r>
          </a:p>
          <a:p>
            <a:pPr algn="ctr"/>
            <a:r>
              <a:rPr lang="de-AT" dirty="0" err="1">
                <a:latin typeface="Slack-Lato"/>
              </a:rPr>
              <a:t>session$sendCustomMessage</a:t>
            </a:r>
            <a:r>
              <a:rPr lang="de-AT" dirty="0">
                <a:latin typeface="Slack-Lato"/>
              </a:rPr>
              <a:t>() </a:t>
            </a:r>
          </a:p>
          <a:p>
            <a:pPr algn="ctr"/>
            <a:r>
              <a:rPr lang="de-AT" dirty="0" err="1">
                <a:latin typeface="Slack-Lato"/>
              </a:rPr>
              <a:t>onInputChange</a:t>
            </a:r>
            <a:r>
              <a:rPr lang="de-AT" dirty="0">
                <a:latin typeface="Slack-Lato"/>
              </a:rPr>
              <a:t>(). </a:t>
            </a:r>
          </a:p>
          <a:p>
            <a:pPr algn="ctr"/>
            <a:endParaRPr lang="de-AT" dirty="0">
              <a:latin typeface="Slack-Lato"/>
            </a:endParaRPr>
          </a:p>
          <a:p>
            <a:pPr algn="ctr"/>
            <a:r>
              <a:rPr lang="de-AT" dirty="0" err="1">
                <a:latin typeface="Slack-Lato"/>
              </a:rPr>
              <a:t>jQuery</a:t>
            </a:r>
            <a:r>
              <a:rPr lang="de-AT" dirty="0">
                <a:latin typeface="Slack-Lato"/>
              </a:rPr>
              <a:t>, </a:t>
            </a:r>
            <a:r>
              <a:rPr lang="de-AT" dirty="0" err="1">
                <a:latin typeface="Slack-Lato"/>
              </a:rPr>
              <a:t>chart.js</a:t>
            </a:r>
            <a:r>
              <a:rPr lang="de-AT" dirty="0">
                <a:latin typeface="Slack-Lato"/>
              </a:rPr>
              <a:t>, </a:t>
            </a:r>
            <a:r>
              <a:rPr lang="de-AT" dirty="0" err="1">
                <a:latin typeface="Slack-Lato"/>
              </a:rPr>
              <a:t>Promises</a:t>
            </a:r>
            <a:r>
              <a:rPr lang="de-AT" dirty="0">
                <a:latin typeface="Slack-Lato"/>
              </a:rPr>
              <a:t>, </a:t>
            </a:r>
            <a:r>
              <a:rPr lang="de-AT" dirty="0" err="1">
                <a:latin typeface="Slack-Lato"/>
              </a:rPr>
              <a:t>future</a:t>
            </a:r>
            <a:r>
              <a:rPr lang="de-AT" dirty="0">
                <a:latin typeface="Slack-Lato"/>
              </a:rPr>
              <a:t> </a:t>
            </a:r>
          </a:p>
          <a:p>
            <a:pPr algn="ctr"/>
            <a:endParaRPr lang="de-AT" dirty="0">
              <a:latin typeface="Slack-Lato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EF07CC6-DD67-0344-98BF-2810506F07A6}"/>
              </a:ext>
            </a:extLst>
          </p:cNvPr>
          <p:cNvSpPr/>
          <p:nvPr/>
        </p:nvSpPr>
        <p:spPr>
          <a:xfrm>
            <a:off x="4787031" y="6488668"/>
            <a:ext cx="2552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dirty="0">
                <a:solidFill>
                  <a:srgbClr val="1D1C1D"/>
                </a:solidFill>
                <a:latin typeface="Slack-Lato"/>
              </a:rPr>
              <a:t> </a:t>
            </a:r>
            <a:r>
              <a:rPr lang="de-AT" u="sng" dirty="0">
                <a:latin typeface="Slack-Lato"/>
                <a:hlinkClick r:id="rId3"/>
              </a:rPr>
              <a:t>https://lifestylecheck.at/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862628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5B83466-4310-DC42-8A25-27A985590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132" y="0"/>
            <a:ext cx="9279467" cy="686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3307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4A77223-9742-2B40-9439-889556715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00" y="2037312"/>
            <a:ext cx="3060700" cy="2367392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7ABE0EC0-5F57-E24B-BB5F-A67963FFBFDE}"/>
              </a:ext>
            </a:extLst>
          </p:cNvPr>
          <p:cNvSpPr/>
          <p:nvPr/>
        </p:nvSpPr>
        <p:spPr>
          <a:xfrm>
            <a:off x="758825" y="2542656"/>
            <a:ext cx="1042035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11500" dirty="0" err="1">
                <a:solidFill>
                  <a:schemeClr val="bg1"/>
                </a:solidFill>
                <a:latin typeface="LMRoman10"/>
              </a:rPr>
              <a:t>Perfo</a:t>
            </a:r>
            <a:r>
              <a:rPr lang="de-AT" sz="11500" dirty="0">
                <a:solidFill>
                  <a:schemeClr val="bg1"/>
                </a:solidFill>
                <a:latin typeface="LMRoman10"/>
              </a:rPr>
              <a:t>      </a:t>
            </a:r>
            <a:r>
              <a:rPr lang="de-AT" sz="11500" dirty="0" err="1">
                <a:solidFill>
                  <a:schemeClr val="bg1"/>
                </a:solidFill>
                <a:latin typeface="LMRoman10"/>
              </a:rPr>
              <a:t>mance</a:t>
            </a:r>
            <a:endParaRPr lang="de-AT" sz="1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76618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B55EA08-D0E0-BB49-A4D9-2FAA85BDF8B7}"/>
              </a:ext>
            </a:extLst>
          </p:cNvPr>
          <p:cNvSpPr/>
          <p:nvPr/>
        </p:nvSpPr>
        <p:spPr>
          <a:xfrm>
            <a:off x="2006600" y="2603500"/>
            <a:ext cx="1778000" cy="165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David</a:t>
            </a:r>
          </a:p>
          <a:p>
            <a:pPr algn="ctr"/>
            <a:endParaRPr lang="de-DE" dirty="0"/>
          </a:p>
          <a:p>
            <a:pPr algn="ctr"/>
            <a:r>
              <a:rPr lang="de-DE" dirty="0"/>
              <a:t>Fast</a:t>
            </a:r>
          </a:p>
          <a:p>
            <a:pPr algn="ctr"/>
            <a:endParaRPr lang="de-DE" dirty="0"/>
          </a:p>
          <a:p>
            <a:pPr algn="ctr"/>
            <a:r>
              <a:rPr lang="de-DE" dirty="0"/>
              <a:t>SW </a:t>
            </a:r>
            <a:r>
              <a:rPr lang="de-DE" dirty="0" err="1"/>
              <a:t>vendor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5E0B0D8B-05B2-9346-8C33-2FC43136E398}"/>
              </a:ext>
            </a:extLst>
          </p:cNvPr>
          <p:cNvSpPr/>
          <p:nvPr/>
        </p:nvSpPr>
        <p:spPr>
          <a:xfrm>
            <a:off x="5511800" y="1358900"/>
            <a:ext cx="4800600" cy="414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r>
              <a:rPr lang="de-DE" dirty="0"/>
              <a:t>Goliath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r>
              <a:rPr lang="de-DE" dirty="0"/>
              <a:t>Slow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r>
              <a:rPr lang="de-DE" dirty="0"/>
              <a:t>Large </a:t>
            </a:r>
            <a:r>
              <a:rPr lang="de-DE" dirty="0" err="1"/>
              <a:t>corporate</a:t>
            </a:r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93099B5F-77B1-534E-96BF-61C7AE0A8726}"/>
              </a:ext>
            </a:extLst>
          </p:cNvPr>
          <p:cNvCxnSpPr>
            <a:cxnSpLocks/>
          </p:cNvCxnSpPr>
          <p:nvPr/>
        </p:nvCxnSpPr>
        <p:spPr>
          <a:xfrm>
            <a:off x="3285641" y="2898183"/>
            <a:ext cx="4339525" cy="402956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27BBA683-E533-D74E-88C7-5C1D8CB40996}"/>
              </a:ext>
            </a:extLst>
          </p:cNvPr>
          <p:cNvCxnSpPr>
            <a:cxnSpLocks/>
          </p:cNvCxnSpPr>
          <p:nvPr/>
        </p:nvCxnSpPr>
        <p:spPr>
          <a:xfrm flipV="1">
            <a:off x="3502617" y="3301139"/>
            <a:ext cx="4122549" cy="7129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EF09FA9C-6E41-7B42-A3ED-77DFF76CBD0F}"/>
              </a:ext>
            </a:extLst>
          </p:cNvPr>
          <p:cNvCxnSpPr>
            <a:cxnSpLocks/>
          </p:cNvCxnSpPr>
          <p:nvPr/>
        </p:nvCxnSpPr>
        <p:spPr>
          <a:xfrm flipV="1">
            <a:off x="3394129" y="2464231"/>
            <a:ext cx="4076054" cy="964772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BE34C3B-B430-C448-BD56-B5958639D1D9}"/>
              </a:ext>
            </a:extLst>
          </p:cNvPr>
          <p:cNvCxnSpPr>
            <a:cxnSpLocks/>
          </p:cNvCxnSpPr>
          <p:nvPr/>
        </p:nvCxnSpPr>
        <p:spPr>
          <a:xfrm>
            <a:off x="3394129" y="3429000"/>
            <a:ext cx="3657600" cy="693549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04719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2018"/>
          <p:cNvSpPr txBox="1"/>
          <p:nvPr/>
        </p:nvSpPr>
        <p:spPr>
          <a:xfrm>
            <a:off x="156107" y="944790"/>
            <a:ext cx="12218119" cy="3170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2860" rIns="22860">
            <a:spAutoFit/>
          </a:bodyPr>
          <a:lstStyle>
            <a:lvl1pPr algn="ctr">
              <a:defRPr sz="30000">
                <a:solidFill>
                  <a:srgbClr val="FFFFFF"/>
                </a:solidFill>
                <a:latin typeface="George Neue Black"/>
                <a:ea typeface="George Neue Black"/>
                <a:cs typeface="George Neue Black"/>
                <a:sym typeface="George Neue Black"/>
              </a:defRPr>
            </a:lvl1pPr>
          </a:lstStyle>
          <a:p>
            <a:br>
              <a:rPr lang="de-DE" sz="10000" b="1" dirty="0"/>
            </a:br>
            <a:r>
              <a:rPr lang="de-DE" sz="10000" b="1" dirty="0" err="1"/>
              <a:t>Ge</a:t>
            </a:r>
            <a:r>
              <a:rPr lang="de-DE" sz="10000" b="1" dirty="0"/>
              <a:t>                </a:t>
            </a:r>
            <a:r>
              <a:rPr lang="de-DE" sz="10000" b="1" dirty="0" err="1"/>
              <a:t>ge</a:t>
            </a:r>
            <a:endParaRPr sz="10000" dirty="0"/>
          </a:p>
        </p:txBody>
      </p:sp>
      <p:sp>
        <p:nvSpPr>
          <p:cNvPr id="24" name="In the Design Team :)"/>
          <p:cNvSpPr txBox="1"/>
          <p:nvPr/>
        </p:nvSpPr>
        <p:spPr>
          <a:xfrm>
            <a:off x="6091936" y="3941761"/>
            <a:ext cx="46231" cy="477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60" rIns="22860" anchor="ctr">
            <a:spAutoFit/>
          </a:bodyPr>
          <a:lstStyle/>
          <a:p>
            <a:pPr algn="ctr">
              <a:defRPr sz="5000">
                <a:solidFill>
                  <a:srgbClr val="FFFFFF"/>
                </a:solidFill>
                <a:latin typeface="George Neue Bold"/>
                <a:ea typeface="George Neue Bold"/>
                <a:cs typeface="George Neue Bold"/>
                <a:sym typeface="George Neue Bold"/>
              </a:defRPr>
            </a:pPr>
            <a:endParaRPr sz="2500" b="1" dirty="0">
              <a:sym typeface="Helvetica"/>
            </a:endParaRPr>
          </a:p>
        </p:txBody>
      </p:sp>
      <p:sp>
        <p:nvSpPr>
          <p:cNvPr id="26" name="by Aniela Drela"/>
          <p:cNvSpPr txBox="1"/>
          <p:nvPr/>
        </p:nvSpPr>
        <p:spPr>
          <a:xfrm>
            <a:off x="6095467" y="6367631"/>
            <a:ext cx="46231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60" rIns="22860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George Neue Bold"/>
                <a:ea typeface="George Neue Bold"/>
                <a:cs typeface="George Neue Bold"/>
                <a:sym typeface="George Neue Bold"/>
              </a:defRPr>
            </a:lvl1pPr>
          </a:lstStyle>
          <a:p>
            <a:endParaRPr sz="1500" dirty="0"/>
          </a:p>
        </p:txBody>
      </p:sp>
      <p:sp>
        <p:nvSpPr>
          <p:cNvPr id="27" name="Text"/>
          <p:cNvSpPr txBox="1"/>
          <p:nvPr/>
        </p:nvSpPr>
        <p:spPr>
          <a:xfrm>
            <a:off x="5881158" y="3266440"/>
            <a:ext cx="46231" cy="230832"/>
          </a:xfrm>
          <a:prstGeom prst="rect">
            <a:avLst/>
          </a:prstGeom>
          <a:ln w="12700">
            <a:miter lim="400000"/>
          </a:ln>
        </p:spPr>
        <p:txBody>
          <a:bodyPr wrap="none" lIns="22860" rIns="22860">
            <a:spAutoFit/>
          </a:bodyPr>
          <a:lstStyle/>
          <a:p>
            <a:endParaRPr sz="90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49315E3-4909-8E43-AD7B-5F101A35E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017" y="2245304"/>
            <a:ext cx="3060700" cy="2367392"/>
          </a:xfrm>
          <a:prstGeom prst="rect">
            <a:avLst/>
          </a:prstGeom>
        </p:spPr>
      </p:pic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94331994-8D25-1549-B023-AC8F6D04E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582" y="2927620"/>
            <a:ext cx="932053" cy="149128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1489808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599" y="-142508"/>
            <a:ext cx="12750800" cy="71021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96264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76C4EE6-B09D-034A-A41B-C430CE3075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31" t="54712" r="28664"/>
          <a:stretch/>
        </p:blipFill>
        <p:spPr>
          <a:xfrm>
            <a:off x="8369628" y="1687900"/>
            <a:ext cx="3270143" cy="310583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83B8DA60-4225-9947-8F74-C8E657883CC8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AT" dirty="0">
                <a:hlinkClick r:id="rId4"/>
              </a:rPr>
              <a:t>https://non-productivity-linked-ideas.shinyapps.io/DataScienceSkillEvaluation/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57004AB-9966-2B49-8D62-61C80D53F3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510"/>
          <a:stretch/>
        </p:blipFill>
        <p:spPr>
          <a:xfrm>
            <a:off x="300145" y="1440934"/>
            <a:ext cx="7748403" cy="3599766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AC03DB3D-8F25-9646-945F-14FFCC4C7B37}"/>
              </a:ext>
            </a:extLst>
          </p:cNvPr>
          <p:cNvSpPr/>
          <p:nvPr/>
        </p:nvSpPr>
        <p:spPr>
          <a:xfrm>
            <a:off x="3048000" y="574930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AT" dirty="0">
                <a:hlinkClick r:id="rId4"/>
              </a:rPr>
              <a:t>https://non-productivity-linked-ideas.shinyapps.io/DataScienceSkillEvaluation/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78403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medien 2" descr="George_PK-5Mio_Infographic-4Draft-3.mp4">
            <a:hlinkClick r:id="" action="ppaction://media"/>
            <a:extLst>
              <a:ext uri="{FF2B5EF4-FFF2-40B4-BE49-F238E27FC236}">
                <a16:creationId xmlns:a16="http://schemas.microsoft.com/office/drawing/2014/main" id="{13640AE6-AA34-A74F-ABEB-B84574A1E5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25500" y="-63500"/>
            <a:ext cx="14109700" cy="705485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707B6654-F910-D045-8342-55A0AD4341F5}"/>
              </a:ext>
            </a:extLst>
          </p:cNvPr>
          <p:cNvSpPr/>
          <p:nvPr/>
        </p:nvSpPr>
        <p:spPr>
          <a:xfrm>
            <a:off x="4958681" y="6488668"/>
            <a:ext cx="2541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https://george-labs.com/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058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1655FC2C-2735-A241-8DCB-A28C1E653671}"/>
              </a:ext>
            </a:extLst>
          </p:cNvPr>
          <p:cNvSpPr/>
          <p:nvPr/>
        </p:nvSpPr>
        <p:spPr>
          <a:xfrm>
            <a:off x="2781397" y="3058354"/>
            <a:ext cx="72586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2800" dirty="0" err="1">
                <a:latin typeface="George Sans"/>
              </a:rPr>
              <a:t>transforms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banking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with</a:t>
            </a:r>
            <a:r>
              <a:rPr lang="de-AT" sz="2800" dirty="0">
                <a:latin typeface="George Sans"/>
              </a:rPr>
              <a:t> digital </a:t>
            </a:r>
            <a:r>
              <a:rPr lang="de-AT" sz="2800" dirty="0" err="1">
                <a:latin typeface="George Sans"/>
              </a:rPr>
              <a:t>g</a:t>
            </a:r>
            <a:r>
              <a:rPr lang="de-AT" sz="2800" dirty="0">
                <a:latin typeface="George Sans"/>
              </a:rPr>
              <a:t>(</a:t>
            </a:r>
            <a:r>
              <a:rPr lang="de-AT" sz="2800" dirty="0" err="1">
                <a:latin typeface="George Sans"/>
              </a:rPr>
              <a:t>e</a:t>
            </a:r>
            <a:r>
              <a:rPr lang="de-AT" sz="2800" dirty="0">
                <a:latin typeface="George Sans"/>
              </a:rPr>
              <a:t>)</a:t>
            </a:r>
            <a:r>
              <a:rPr lang="de-AT" sz="2800" dirty="0" err="1">
                <a:latin typeface="George Sans"/>
              </a:rPr>
              <a:t>orgeousness</a:t>
            </a:r>
            <a:r>
              <a:rPr lang="de-AT" sz="2800" dirty="0">
                <a:latin typeface="George Sans"/>
              </a:rPr>
              <a:t>.</a:t>
            </a:r>
            <a:endParaRPr lang="de-DE" sz="2800" dirty="0"/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7B7681F6-F0F7-AA4B-8250-0055E6745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449" y="1315684"/>
            <a:ext cx="932053" cy="149128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90000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8BAE63F1-9D3B-C54E-9D9D-821942F631AF}"/>
              </a:ext>
            </a:extLst>
          </p:cNvPr>
          <p:cNvSpPr/>
          <p:nvPr/>
        </p:nvSpPr>
        <p:spPr>
          <a:xfrm>
            <a:off x="3063497" y="2863554"/>
            <a:ext cx="63439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2800" dirty="0" err="1">
                <a:latin typeface="George Sans"/>
              </a:rPr>
              <a:t>combines</a:t>
            </a:r>
            <a:r>
              <a:rPr lang="de-AT" sz="2800" dirty="0">
                <a:latin typeface="George Sans"/>
              </a:rPr>
              <a:t> design, </a:t>
            </a:r>
            <a:r>
              <a:rPr lang="de-AT" sz="2800" dirty="0" err="1">
                <a:latin typeface="George Sans"/>
              </a:rPr>
              <a:t>technology</a:t>
            </a:r>
            <a:r>
              <a:rPr lang="de-AT" sz="2800" dirty="0">
                <a:latin typeface="George Sans"/>
              </a:rPr>
              <a:t>, </a:t>
            </a:r>
            <a:r>
              <a:rPr lang="de-AT" sz="2800" dirty="0" err="1">
                <a:latin typeface="George Sans"/>
              </a:rPr>
              <a:t>and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personality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into</a:t>
            </a:r>
            <a:r>
              <a:rPr lang="de-AT" sz="2800" dirty="0">
                <a:latin typeface="George Sans"/>
              </a:rPr>
              <a:t> a </a:t>
            </a:r>
            <a:r>
              <a:rPr lang="de-AT" sz="2800" dirty="0" err="1">
                <a:latin typeface="George Sans"/>
              </a:rPr>
              <a:t>comprehensive</a:t>
            </a:r>
            <a:r>
              <a:rPr lang="de-AT" sz="2800" dirty="0">
                <a:latin typeface="George Sans"/>
              </a:rPr>
              <a:t> digital </a:t>
            </a:r>
            <a:r>
              <a:rPr lang="de-AT" sz="2800" dirty="0" err="1">
                <a:latin typeface="George Sans"/>
              </a:rPr>
              <a:t>banking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experience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that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simplifies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and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improves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your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very</a:t>
            </a:r>
            <a:r>
              <a:rPr lang="de-AT" sz="2800" dirty="0">
                <a:latin typeface="George Sans"/>
              </a:rPr>
              <a:t> personal </a:t>
            </a:r>
            <a:r>
              <a:rPr lang="de-AT" sz="2800" dirty="0" err="1">
                <a:latin typeface="George Sans"/>
              </a:rPr>
              <a:t>financial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life</a:t>
            </a:r>
            <a:r>
              <a:rPr lang="de-AT" sz="2800" dirty="0">
                <a:latin typeface="George Sans"/>
              </a:rPr>
              <a:t>.</a:t>
            </a:r>
            <a:endParaRPr lang="de-DE" sz="2800" dirty="0"/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66FB408A-F037-8740-9C5A-5CF480E02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449" y="1315684"/>
            <a:ext cx="932053" cy="149128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1968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2EABC31-03C7-3B48-91B9-C37AD26F9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464" y="1586012"/>
            <a:ext cx="1721496" cy="1331544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CAA18BE7-8B91-1648-BD04-8CF3767BB17E}"/>
              </a:ext>
            </a:extLst>
          </p:cNvPr>
          <p:cNvSpPr/>
          <p:nvPr/>
        </p:nvSpPr>
        <p:spPr>
          <a:xfrm>
            <a:off x="1307381" y="3279841"/>
            <a:ext cx="957723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sz="2800" dirty="0" err="1">
                <a:latin typeface="George Sans"/>
              </a:rPr>
              <a:t>has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been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the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first</a:t>
            </a:r>
            <a:r>
              <a:rPr lang="de-AT" sz="2800" dirty="0">
                <a:latin typeface="George Sans"/>
              </a:rPr>
              <a:t>, flexible </a:t>
            </a:r>
            <a:r>
              <a:rPr lang="de-AT" sz="2800" dirty="0" err="1">
                <a:latin typeface="George Sans"/>
              </a:rPr>
              <a:t>work-horse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for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evaluating</a:t>
            </a:r>
            <a:r>
              <a:rPr lang="de-AT" sz="2800" dirty="0">
                <a:latin typeface="George Sans"/>
              </a:rPr>
              <a:t> </a:t>
            </a:r>
            <a:br>
              <a:rPr lang="de-AT" sz="2800" dirty="0">
                <a:latin typeface="George Sans"/>
              </a:rPr>
            </a:br>
            <a:r>
              <a:rPr lang="de-AT" sz="2800" dirty="0" err="1">
                <a:latin typeface="George Sans"/>
              </a:rPr>
              <a:t>the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user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experience</a:t>
            </a:r>
            <a:r>
              <a:rPr lang="de-AT" sz="2800" dirty="0">
                <a:latin typeface="George Sans"/>
              </a:rPr>
              <a:t> in </a:t>
            </a:r>
            <a:r>
              <a:rPr lang="de-AT" sz="2800" dirty="0" err="1">
                <a:latin typeface="George Sans"/>
              </a:rPr>
              <a:t>the</a:t>
            </a:r>
            <a:r>
              <a:rPr lang="de-AT" sz="2800" dirty="0">
                <a:latin typeface="George Sans"/>
              </a:rPr>
              <a:t> web </a:t>
            </a:r>
            <a:r>
              <a:rPr lang="de-AT" sz="2800" dirty="0" err="1">
                <a:latin typeface="George Sans"/>
              </a:rPr>
              <a:t>and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app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version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of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the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early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days</a:t>
            </a:r>
            <a:br>
              <a:rPr lang="de-AT" sz="2800" dirty="0">
                <a:latin typeface="George Sans"/>
              </a:rPr>
            </a:br>
            <a:r>
              <a:rPr lang="de-AT" sz="2800" dirty="0">
                <a:latin typeface="George Sans"/>
              </a:rPr>
              <a:t>(</a:t>
            </a:r>
            <a:r>
              <a:rPr lang="de-AT" sz="2800" dirty="0" err="1">
                <a:latin typeface="George Sans"/>
              </a:rPr>
              <a:t>activation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funnels</a:t>
            </a:r>
            <a:r>
              <a:rPr lang="de-AT" sz="2800" dirty="0">
                <a:latin typeface="George Sans"/>
              </a:rPr>
              <a:t>, </a:t>
            </a:r>
            <a:r>
              <a:rPr lang="de-AT" sz="2800" dirty="0" err="1">
                <a:latin typeface="George Sans"/>
              </a:rPr>
              <a:t>feature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acceptance</a:t>
            </a:r>
            <a:r>
              <a:rPr lang="de-AT" sz="2800" dirty="0">
                <a:latin typeface="George Sans"/>
              </a:rPr>
              <a:t>) </a:t>
            </a:r>
            <a:endParaRPr lang="de-DE" sz="2800" dirty="0">
              <a:latin typeface="George Sans"/>
            </a:endParaRPr>
          </a:p>
        </p:txBody>
      </p:sp>
    </p:spTree>
    <p:extLst>
      <p:ext uri="{BB962C8B-B14F-4D97-AF65-F5344CB8AC3E}">
        <p14:creationId xmlns:p14="http://schemas.microsoft.com/office/powerpoint/2010/main" val="36395758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F60B103-7C24-6E46-B623-0D3405B06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" y="1615640"/>
            <a:ext cx="2186355" cy="169412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5DD98A0-9D3A-CC41-80B1-E02E76E92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2364" y="1919419"/>
            <a:ext cx="4913776" cy="145447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4D7A919-FD7C-2944-95D8-83B360A9B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1012" y="1630822"/>
            <a:ext cx="2752071" cy="142649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DB6554B-163F-F84A-90C2-633B745858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477" y="3642932"/>
            <a:ext cx="3280887" cy="328088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D5B3EF9-D199-884E-ABB3-69B7EA62B8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8584" y="4340562"/>
            <a:ext cx="2203126" cy="165396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BE698FE-EE75-0349-90C3-68D1B87DDE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2566" y="4865954"/>
            <a:ext cx="2353372" cy="834845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BC89F164-BAC6-6646-99E2-B3631F05268D}"/>
              </a:ext>
            </a:extLst>
          </p:cNvPr>
          <p:cNvSpPr/>
          <p:nvPr/>
        </p:nvSpPr>
        <p:spPr>
          <a:xfrm>
            <a:off x="4280624" y="427362"/>
            <a:ext cx="24418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3600" dirty="0">
                <a:latin typeface="Arial" panose="020B0604020202020204" pitchFamily="34" charset="0"/>
              </a:rPr>
              <a:t>Tech Stack</a:t>
            </a:r>
          </a:p>
        </p:txBody>
      </p:sp>
    </p:spTree>
    <p:extLst>
      <p:ext uri="{BB962C8B-B14F-4D97-AF65-F5344CB8AC3E}">
        <p14:creationId xmlns:p14="http://schemas.microsoft.com/office/powerpoint/2010/main" val="18530219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412C368-0AE2-0445-909D-FDE19D1F7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336" y="1469903"/>
            <a:ext cx="1648032" cy="127699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CB504D8-6659-C847-AB99-D3D20BC72E26}"/>
              </a:ext>
            </a:extLst>
          </p:cNvPr>
          <p:cNvSpPr txBox="1"/>
          <p:nvPr/>
        </p:nvSpPr>
        <p:spPr>
          <a:xfrm>
            <a:off x="1647460" y="2863835"/>
            <a:ext cx="392607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800" dirty="0"/>
              <a:t>(First) Reporting Backend </a:t>
            </a:r>
          </a:p>
          <a:p>
            <a:pPr algn="ctr"/>
            <a:endParaRPr lang="de-DE" sz="2800" dirty="0"/>
          </a:p>
          <a:p>
            <a:pPr algn="ctr"/>
            <a:r>
              <a:rPr lang="de-DE" sz="2800" dirty="0"/>
              <a:t>Ad Hoc Reports</a:t>
            </a:r>
          </a:p>
          <a:p>
            <a:pPr algn="ctr"/>
            <a:endParaRPr lang="de-DE" sz="2800" dirty="0"/>
          </a:p>
          <a:p>
            <a:pPr algn="ctr"/>
            <a:r>
              <a:rPr lang="de-DE" sz="2800" dirty="0" err="1"/>
              <a:t>Liquidity</a:t>
            </a:r>
            <a:r>
              <a:rPr lang="de-DE" sz="2800" dirty="0"/>
              <a:t> </a:t>
            </a:r>
            <a:r>
              <a:rPr lang="de-DE" sz="2800" dirty="0" err="1"/>
              <a:t>Forecasting</a:t>
            </a:r>
            <a:endParaRPr lang="de-DE" sz="2800" dirty="0"/>
          </a:p>
          <a:p>
            <a:pPr algn="ctr"/>
            <a:endParaRPr lang="de-DE" sz="2800" dirty="0"/>
          </a:p>
          <a:p>
            <a:pPr algn="ctr"/>
            <a:r>
              <a:rPr lang="de-DE" sz="2800" dirty="0"/>
              <a:t>Flex Dashboard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6AECA56-76B7-4C49-AEA5-77476BBC2EBE}"/>
              </a:ext>
            </a:extLst>
          </p:cNvPr>
          <p:cNvSpPr/>
          <p:nvPr/>
        </p:nvSpPr>
        <p:spPr>
          <a:xfrm>
            <a:off x="4349368" y="441939"/>
            <a:ext cx="26725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3600" dirty="0" err="1">
                <a:latin typeface="Arial" panose="020B0604020202020204" pitchFamily="34" charset="0"/>
              </a:rPr>
              <a:t>Applications</a:t>
            </a:r>
            <a:endParaRPr lang="de-AT" sz="3600" dirty="0">
              <a:latin typeface="Arial" panose="020B0604020202020204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D3B58A5-51F5-1C44-A17A-F92DB96B4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9784" y="1970032"/>
            <a:ext cx="2417788" cy="715665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CFFB38AE-1300-9144-83E9-FBB7E28FB772}"/>
              </a:ext>
            </a:extLst>
          </p:cNvPr>
          <p:cNvSpPr/>
          <p:nvPr/>
        </p:nvSpPr>
        <p:spPr>
          <a:xfrm>
            <a:off x="6804159" y="5904704"/>
            <a:ext cx="4283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dirty="0">
                <a:hlinkClick r:id="rId5"/>
              </a:rPr>
              <a:t>https://github.com/airbnb/knowledge-repo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454E90B-03A5-E04D-B3E1-6CE5FEC0B758}"/>
              </a:ext>
            </a:extLst>
          </p:cNvPr>
          <p:cNvSpPr/>
          <p:nvPr/>
        </p:nvSpPr>
        <p:spPr>
          <a:xfrm>
            <a:off x="1239403" y="5969070"/>
            <a:ext cx="4780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dirty="0">
                <a:hlinkClick r:id="rId6"/>
              </a:rPr>
              <a:t>https://rmarkdown.rstudio.com/flexdashboard/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7B66D6E-04D6-B04A-B436-FEC191CDC546}"/>
              </a:ext>
            </a:extLst>
          </p:cNvPr>
          <p:cNvSpPr txBox="1"/>
          <p:nvPr/>
        </p:nvSpPr>
        <p:spPr>
          <a:xfrm>
            <a:off x="7648716" y="2763187"/>
            <a:ext cx="2519921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800" dirty="0"/>
              <a:t>Ad Hoc Reports</a:t>
            </a:r>
          </a:p>
          <a:p>
            <a:pPr algn="ctr"/>
            <a:endParaRPr lang="de-DE" sz="2800" dirty="0"/>
          </a:p>
          <a:p>
            <a:pPr algn="ctr"/>
            <a:r>
              <a:rPr lang="de-DE" sz="2800" dirty="0" err="1"/>
              <a:t>PySpark</a:t>
            </a:r>
            <a:r>
              <a:rPr lang="de-DE" sz="2800" dirty="0"/>
              <a:t> </a:t>
            </a:r>
          </a:p>
          <a:p>
            <a:pPr algn="ctr"/>
            <a:endParaRPr lang="de-DE" sz="2800" dirty="0"/>
          </a:p>
          <a:p>
            <a:pPr algn="ctr"/>
            <a:r>
              <a:rPr lang="de-DE" sz="2800" dirty="0"/>
              <a:t>A/B </a:t>
            </a:r>
            <a:r>
              <a:rPr lang="de-DE" sz="2800" dirty="0" err="1"/>
              <a:t>Testing</a:t>
            </a:r>
            <a:endParaRPr lang="de-DE" sz="2800" dirty="0"/>
          </a:p>
          <a:p>
            <a:pPr algn="ctr"/>
            <a:endParaRPr lang="de-DE" sz="2800" dirty="0"/>
          </a:p>
          <a:p>
            <a:pPr algn="ctr"/>
            <a:r>
              <a:rPr lang="de-DE" sz="2800" dirty="0"/>
              <a:t>Knowledge</a:t>
            </a:r>
            <a:r>
              <a:rPr lang="de-DE" dirty="0"/>
              <a:t> </a:t>
            </a:r>
            <a:r>
              <a:rPr lang="de-DE" sz="2800" dirty="0" err="1"/>
              <a:t>repo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1840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69A0C5E-F13F-7B4B-AF85-091D49745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25754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C59507A9-2B51-CA42-9B27-8D5E5CBFD6E7}"/>
              </a:ext>
            </a:extLst>
          </p:cNvPr>
          <p:cNvSpPr/>
          <p:nvPr/>
        </p:nvSpPr>
        <p:spPr>
          <a:xfrm>
            <a:off x="3579648" y="6380180"/>
            <a:ext cx="4780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dirty="0">
                <a:hlinkClick r:id="rId4"/>
              </a:rPr>
              <a:t>https://rmarkdown.rstudio.com/flexdashboard/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1594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270709DD-B5FF-B248-B40D-C897CCFFEB71}"/>
              </a:ext>
            </a:extLst>
          </p:cNvPr>
          <p:cNvSpPr/>
          <p:nvPr/>
        </p:nvSpPr>
        <p:spPr>
          <a:xfrm>
            <a:off x="2390274" y="6457521"/>
            <a:ext cx="86627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dirty="0">
                <a:hlinkClick r:id="rId3"/>
              </a:rPr>
              <a:t>https://non-productivity-linked-ideas.shinyapps.io/FlexDashboard_template/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0ECE828-71E6-0744-8659-CB969B5185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10" b="982"/>
          <a:stretch/>
        </p:blipFill>
        <p:spPr>
          <a:xfrm>
            <a:off x="0" y="0"/>
            <a:ext cx="12192000" cy="639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396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FBA82AB-882E-AD44-A98D-11BB4937EA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97"/>
          <a:stretch/>
        </p:blipFill>
        <p:spPr>
          <a:xfrm>
            <a:off x="0" y="0"/>
            <a:ext cx="12192000" cy="6488668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C32EF568-5439-0B4F-B585-FAEFB0D9B00A}"/>
              </a:ext>
            </a:extLst>
          </p:cNvPr>
          <p:cNvSpPr/>
          <p:nvPr/>
        </p:nvSpPr>
        <p:spPr>
          <a:xfrm>
            <a:off x="3795802" y="6488668"/>
            <a:ext cx="4283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dirty="0">
                <a:hlinkClick r:id="rId4"/>
              </a:rPr>
              <a:t>https://github.com/airbnb/knowledge-repo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44357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649315E3-4909-8E43-AD7B-5F101A35E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348" y="1931262"/>
            <a:ext cx="3060700" cy="2367392"/>
          </a:xfrm>
          <a:prstGeom prst="rect">
            <a:avLst/>
          </a:prstGeom>
        </p:spPr>
      </p:pic>
      <p:sp>
        <p:nvSpPr>
          <p:cNvPr id="23" name="2018"/>
          <p:cNvSpPr txBox="1"/>
          <p:nvPr/>
        </p:nvSpPr>
        <p:spPr>
          <a:xfrm>
            <a:off x="-56734" y="947632"/>
            <a:ext cx="12218119" cy="3170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2860" rIns="22860">
            <a:spAutoFit/>
          </a:bodyPr>
          <a:lstStyle>
            <a:lvl1pPr algn="ctr">
              <a:defRPr sz="30000">
                <a:solidFill>
                  <a:srgbClr val="FFFFFF"/>
                </a:solidFill>
                <a:latin typeface="George Neue Black"/>
                <a:ea typeface="George Neue Black"/>
                <a:cs typeface="George Neue Black"/>
                <a:sym typeface="George Neue Black"/>
              </a:defRPr>
            </a:lvl1pPr>
          </a:lstStyle>
          <a:p>
            <a:br>
              <a:rPr lang="de-DE" sz="10000" b="1" dirty="0"/>
            </a:br>
            <a:r>
              <a:rPr lang="de-DE" sz="10000" b="1" dirty="0"/>
              <a:t>P   </a:t>
            </a:r>
            <a:r>
              <a:rPr lang="de-DE" sz="10000" b="1" dirty="0" err="1"/>
              <a:t>we</a:t>
            </a:r>
            <a:r>
              <a:rPr lang="de-DE" sz="10000" b="1" dirty="0"/>
              <a:t>        </a:t>
            </a:r>
            <a:r>
              <a:rPr lang="de-DE" sz="10000" b="1" dirty="0" err="1"/>
              <a:t>up</a:t>
            </a:r>
            <a:endParaRPr sz="10000" dirty="0"/>
          </a:p>
        </p:txBody>
      </p:sp>
      <p:sp>
        <p:nvSpPr>
          <p:cNvPr id="24" name="In the Design Team :)"/>
          <p:cNvSpPr txBox="1"/>
          <p:nvPr/>
        </p:nvSpPr>
        <p:spPr>
          <a:xfrm>
            <a:off x="6388996" y="3949686"/>
            <a:ext cx="46231" cy="477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60" rIns="22860" anchor="ctr">
            <a:spAutoFit/>
          </a:bodyPr>
          <a:lstStyle/>
          <a:p>
            <a:pPr algn="ctr">
              <a:defRPr sz="5000">
                <a:solidFill>
                  <a:srgbClr val="FFFFFF"/>
                </a:solidFill>
                <a:latin typeface="George Neue Bold"/>
                <a:ea typeface="George Neue Bold"/>
                <a:cs typeface="George Neue Bold"/>
                <a:sym typeface="George Neue Bold"/>
              </a:defRPr>
            </a:pPr>
            <a:endParaRPr sz="2500" b="1" dirty="0">
              <a:sym typeface="Helvetica"/>
            </a:endParaRPr>
          </a:p>
        </p:txBody>
      </p:sp>
      <p:sp>
        <p:nvSpPr>
          <p:cNvPr id="26" name="by Aniela Drela"/>
          <p:cNvSpPr txBox="1"/>
          <p:nvPr/>
        </p:nvSpPr>
        <p:spPr>
          <a:xfrm>
            <a:off x="6095467" y="6367631"/>
            <a:ext cx="46231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60" rIns="22860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George Neue Bold"/>
                <a:ea typeface="George Neue Bold"/>
                <a:cs typeface="George Neue Bold"/>
                <a:sym typeface="George Neue Bold"/>
              </a:defRPr>
            </a:lvl1pPr>
          </a:lstStyle>
          <a:p>
            <a:endParaRPr sz="1500" dirty="0"/>
          </a:p>
        </p:txBody>
      </p:sp>
      <p:sp>
        <p:nvSpPr>
          <p:cNvPr id="27" name="Text"/>
          <p:cNvSpPr txBox="1"/>
          <p:nvPr/>
        </p:nvSpPr>
        <p:spPr>
          <a:xfrm>
            <a:off x="5881158" y="3266440"/>
            <a:ext cx="46231" cy="230832"/>
          </a:xfrm>
          <a:prstGeom prst="rect">
            <a:avLst/>
          </a:prstGeom>
          <a:ln w="12700">
            <a:miter lim="400000"/>
          </a:ln>
        </p:spPr>
        <p:txBody>
          <a:bodyPr wrap="none" lIns="22860" rIns="22860">
            <a:spAutoFit/>
          </a:bodyPr>
          <a:lstStyle/>
          <a:p>
            <a:endParaRPr sz="900"/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94331994-8D25-1549-B023-AC8F6D04E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527" y="3026311"/>
            <a:ext cx="795215" cy="127234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972804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7A4C59C0-3304-2147-84BB-718AD7161A82}"/>
              </a:ext>
            </a:extLst>
          </p:cNvPr>
          <p:cNvSpPr/>
          <p:nvPr/>
        </p:nvSpPr>
        <p:spPr>
          <a:xfrm>
            <a:off x="2412316" y="6102350"/>
            <a:ext cx="65618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1400" dirty="0">
                <a:latin typeface="medium-content-sans-serif-font"/>
              </a:rPr>
              <a:t>Source: Monica </a:t>
            </a:r>
            <a:r>
              <a:rPr lang="de-AT" sz="1400" dirty="0" err="1">
                <a:latin typeface="medium-content-sans-serif-font"/>
              </a:rPr>
              <a:t>Rogati’s</a:t>
            </a:r>
            <a:r>
              <a:rPr lang="de-AT" sz="1400" dirty="0">
                <a:latin typeface="medium-content-sans-serif-font"/>
              </a:rPr>
              <a:t> Medium </a:t>
            </a:r>
            <a:r>
              <a:rPr lang="de-AT" sz="1400" dirty="0" err="1">
                <a:latin typeface="medium-content-sans-serif-font"/>
              </a:rPr>
              <a:t>post</a:t>
            </a:r>
            <a:r>
              <a:rPr lang="de-AT" sz="1400" dirty="0">
                <a:latin typeface="medium-content-sans-serif-font"/>
              </a:rPr>
              <a:t> “The AI </a:t>
            </a:r>
            <a:r>
              <a:rPr lang="de-AT" sz="1400" dirty="0" err="1">
                <a:latin typeface="medium-content-sans-serif-font"/>
              </a:rPr>
              <a:t>Hierarchy</a:t>
            </a:r>
            <a:r>
              <a:rPr lang="de-AT" sz="1400" dirty="0">
                <a:latin typeface="medium-content-sans-serif-font"/>
              </a:rPr>
              <a:t> </a:t>
            </a:r>
            <a:r>
              <a:rPr lang="de-AT" sz="1400" dirty="0" err="1">
                <a:latin typeface="medium-content-sans-serif-font"/>
              </a:rPr>
              <a:t>of</a:t>
            </a:r>
            <a:r>
              <a:rPr lang="de-AT" sz="1400" dirty="0">
                <a:latin typeface="medium-content-sans-serif-font"/>
              </a:rPr>
              <a:t> Needs”</a:t>
            </a:r>
            <a:endParaRPr lang="de-DE" sz="1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A06E3C9-7428-034D-8B4A-DF6D23C7F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279" y="755650"/>
            <a:ext cx="83439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7554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CD6886A-374D-4047-8FAA-3DDFEDDE4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7"/>
            <a:ext cx="12192000" cy="6449693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B331CEE6-7289-934F-A6FB-CD880A3DD2AB}"/>
              </a:ext>
            </a:extLst>
          </p:cNvPr>
          <p:cNvSpPr/>
          <p:nvPr/>
        </p:nvSpPr>
        <p:spPr>
          <a:xfrm>
            <a:off x="5148274" y="6451600"/>
            <a:ext cx="2541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https://george-labs.com/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5158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85A1D4A-B9B3-0C43-A992-07C7D1790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8300"/>
            <a:ext cx="12192000" cy="589503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8414249-15C8-F642-8CD7-DAA1B6580C43}"/>
              </a:ext>
            </a:extLst>
          </p:cNvPr>
          <p:cNvSpPr txBox="1"/>
          <p:nvPr/>
        </p:nvSpPr>
        <p:spPr>
          <a:xfrm>
            <a:off x="671593" y="6411723"/>
            <a:ext cx="8755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M. Platzer, C. </a:t>
            </a:r>
            <a:r>
              <a:rPr lang="de-DE" sz="14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Toeglhofer</a:t>
            </a:r>
            <a:r>
              <a:rPr lang="de-DE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2018: P</a:t>
            </a:r>
            <a:r>
              <a:rPr lang="de-AT" sz="14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rivacy-Preserving</a:t>
            </a:r>
            <a:r>
              <a:rPr lang="de-AT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Sharing </a:t>
            </a:r>
            <a:r>
              <a:rPr lang="de-AT" sz="14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of</a:t>
            </a:r>
            <a:r>
              <a:rPr lang="de-AT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Financial Transaction Data </a:t>
            </a:r>
            <a:r>
              <a:rPr lang="de-AT" sz="14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with</a:t>
            </a:r>
            <a:r>
              <a:rPr lang="de-AT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de-AT" sz="14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Deep</a:t>
            </a:r>
            <a:r>
              <a:rPr lang="de-AT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Generative Models </a:t>
            </a:r>
          </a:p>
          <a:p>
            <a:pPr algn="ctr"/>
            <a:r>
              <a:rPr lang="de-DE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E37C989-AAC9-EF47-90C0-04400E151608}"/>
              </a:ext>
            </a:extLst>
          </p:cNvPr>
          <p:cNvSpPr/>
          <p:nvPr/>
        </p:nvSpPr>
        <p:spPr>
          <a:xfrm>
            <a:off x="3862169" y="291841"/>
            <a:ext cx="31085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3600" dirty="0" err="1">
                <a:solidFill>
                  <a:schemeClr val="bg1"/>
                </a:solidFill>
                <a:latin typeface="Arial" panose="020B0604020202020204" pitchFamily="34" charset="0"/>
              </a:rPr>
              <a:t>Synthetic</a:t>
            </a:r>
            <a:r>
              <a:rPr lang="de-AT" sz="36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e-AT" sz="3600" dirty="0" err="1">
                <a:solidFill>
                  <a:schemeClr val="bg1"/>
                </a:solidFill>
                <a:latin typeface="Arial" panose="020B0604020202020204" pitchFamily="34" charset="0"/>
              </a:rPr>
              <a:t>data</a:t>
            </a:r>
            <a:endParaRPr lang="de-AT" sz="36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0584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8541118-1C24-C240-ADDF-FD7218158C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92"/>
          <a:stretch/>
        </p:blipFill>
        <p:spPr>
          <a:xfrm>
            <a:off x="0" y="984737"/>
            <a:ext cx="12192000" cy="5657383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BE7C236-E8D9-FC4E-9946-D04054546915}"/>
              </a:ext>
            </a:extLst>
          </p:cNvPr>
          <p:cNvSpPr/>
          <p:nvPr/>
        </p:nvSpPr>
        <p:spPr>
          <a:xfrm>
            <a:off x="4621586" y="444683"/>
            <a:ext cx="24418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3600" dirty="0">
                <a:solidFill>
                  <a:schemeClr val="bg1"/>
                </a:solidFill>
                <a:latin typeface="Arial" panose="020B0604020202020204" pitchFamily="34" charset="0"/>
              </a:rPr>
              <a:t>Tech Stack</a:t>
            </a:r>
          </a:p>
        </p:txBody>
      </p:sp>
    </p:spTree>
    <p:extLst>
      <p:ext uri="{BB962C8B-B14F-4D97-AF65-F5344CB8AC3E}">
        <p14:creationId xmlns:p14="http://schemas.microsoft.com/office/powerpoint/2010/main" val="17908623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649315E3-4909-8E43-AD7B-5F101A35E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133" y="1733455"/>
            <a:ext cx="3060700" cy="2495478"/>
          </a:xfrm>
          <a:prstGeom prst="rect">
            <a:avLst/>
          </a:prstGeom>
        </p:spPr>
      </p:pic>
      <p:sp>
        <p:nvSpPr>
          <p:cNvPr id="23" name="2018"/>
          <p:cNvSpPr txBox="1"/>
          <p:nvPr/>
        </p:nvSpPr>
        <p:spPr>
          <a:xfrm>
            <a:off x="5258" y="947632"/>
            <a:ext cx="12218119" cy="3170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2860" rIns="22860">
            <a:spAutoFit/>
          </a:bodyPr>
          <a:lstStyle>
            <a:lvl1pPr algn="ctr">
              <a:defRPr sz="30000">
                <a:solidFill>
                  <a:srgbClr val="FFFFFF"/>
                </a:solidFill>
                <a:latin typeface="George Neue Black"/>
                <a:ea typeface="George Neue Black"/>
                <a:cs typeface="George Neue Black"/>
                <a:sym typeface="George Neue Black"/>
              </a:defRPr>
            </a:lvl1pPr>
          </a:lstStyle>
          <a:p>
            <a:br>
              <a:rPr lang="de-DE" sz="10000" b="1" dirty="0"/>
            </a:br>
            <a:r>
              <a:rPr lang="de-DE" sz="10000" b="1" dirty="0"/>
              <a:t>Summa     </a:t>
            </a:r>
            <a:r>
              <a:rPr lang="de-DE" sz="10000" b="1" dirty="0" err="1"/>
              <a:t>y</a:t>
            </a:r>
            <a:endParaRPr sz="10000" dirty="0"/>
          </a:p>
        </p:txBody>
      </p:sp>
      <p:sp>
        <p:nvSpPr>
          <p:cNvPr id="24" name="In the Design Team :)"/>
          <p:cNvSpPr txBox="1"/>
          <p:nvPr/>
        </p:nvSpPr>
        <p:spPr>
          <a:xfrm>
            <a:off x="6388996" y="3949686"/>
            <a:ext cx="46231" cy="477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60" rIns="22860" anchor="ctr">
            <a:spAutoFit/>
          </a:bodyPr>
          <a:lstStyle/>
          <a:p>
            <a:pPr algn="ctr">
              <a:defRPr sz="5000">
                <a:solidFill>
                  <a:srgbClr val="FFFFFF"/>
                </a:solidFill>
                <a:latin typeface="George Neue Bold"/>
                <a:ea typeface="George Neue Bold"/>
                <a:cs typeface="George Neue Bold"/>
                <a:sym typeface="George Neue Bold"/>
              </a:defRPr>
            </a:pPr>
            <a:endParaRPr sz="2500" b="1" dirty="0">
              <a:sym typeface="Helvetica"/>
            </a:endParaRPr>
          </a:p>
        </p:txBody>
      </p:sp>
      <p:sp>
        <p:nvSpPr>
          <p:cNvPr id="26" name="by Aniela Drela"/>
          <p:cNvSpPr txBox="1"/>
          <p:nvPr/>
        </p:nvSpPr>
        <p:spPr>
          <a:xfrm>
            <a:off x="6095467" y="6367631"/>
            <a:ext cx="46231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60" rIns="22860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George Neue Bold"/>
                <a:ea typeface="George Neue Bold"/>
                <a:cs typeface="George Neue Bold"/>
                <a:sym typeface="George Neue Bold"/>
              </a:defRPr>
            </a:lvl1pPr>
          </a:lstStyle>
          <a:p>
            <a:endParaRPr sz="1500" dirty="0"/>
          </a:p>
        </p:txBody>
      </p:sp>
      <p:sp>
        <p:nvSpPr>
          <p:cNvPr id="27" name="Text"/>
          <p:cNvSpPr txBox="1"/>
          <p:nvPr/>
        </p:nvSpPr>
        <p:spPr>
          <a:xfrm>
            <a:off x="5881158" y="3266440"/>
            <a:ext cx="46231" cy="230832"/>
          </a:xfrm>
          <a:prstGeom prst="rect">
            <a:avLst/>
          </a:prstGeom>
          <a:ln w="12700">
            <a:miter lim="400000"/>
          </a:ln>
        </p:spPr>
        <p:txBody>
          <a:bodyPr wrap="none" lIns="22860" rIns="22860">
            <a:spAutoFit/>
          </a:bodyPr>
          <a:lstStyle/>
          <a:p>
            <a:endParaRPr sz="900"/>
          </a:p>
        </p:txBody>
      </p:sp>
    </p:spTree>
    <p:extLst>
      <p:ext uri="{BB962C8B-B14F-4D97-AF65-F5344CB8AC3E}">
        <p14:creationId xmlns:p14="http://schemas.microsoft.com/office/powerpoint/2010/main" val="1645920991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2D9DEBE5-5126-C347-A75A-1EA5883824BE}"/>
              </a:ext>
            </a:extLst>
          </p:cNvPr>
          <p:cNvSpPr txBox="1"/>
          <p:nvPr/>
        </p:nvSpPr>
        <p:spPr>
          <a:xfrm>
            <a:off x="991892" y="1162372"/>
            <a:ext cx="956245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R </a:t>
            </a:r>
            <a:r>
              <a:rPr lang="de-DE" sz="3200" dirty="0" err="1"/>
              <a:t>as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workhorse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many</a:t>
            </a:r>
            <a:r>
              <a:rPr lang="de-DE" sz="3200" dirty="0"/>
              <a:t> </a:t>
            </a:r>
            <a:r>
              <a:rPr lang="de-DE" sz="3200" dirty="0" err="1"/>
              <a:t>applications</a:t>
            </a:r>
            <a:endParaRPr lang="de-DE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err="1"/>
              <a:t>Spatial</a:t>
            </a:r>
            <a:r>
              <a:rPr lang="de-DE" sz="3200" dirty="0"/>
              <a:t> &amp; </a:t>
            </a:r>
            <a:r>
              <a:rPr lang="de-DE" sz="3200" dirty="0" err="1"/>
              <a:t>artistic</a:t>
            </a:r>
            <a:r>
              <a:rPr lang="de-DE" sz="3200" dirty="0"/>
              <a:t> </a:t>
            </a:r>
            <a:r>
              <a:rPr lang="de-DE" sz="3200" dirty="0" err="1"/>
              <a:t>plots</a:t>
            </a:r>
            <a:endParaRPr lang="de-DE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err="1"/>
              <a:t>connecting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data</a:t>
            </a:r>
            <a:r>
              <a:rPr lang="de-DE" sz="3200" dirty="0"/>
              <a:t> </a:t>
            </a:r>
            <a:r>
              <a:rPr lang="de-DE" sz="3200" dirty="0" err="1"/>
              <a:t>bases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data</a:t>
            </a:r>
            <a:r>
              <a:rPr lang="de-DE" sz="3200" dirty="0"/>
              <a:t> </a:t>
            </a:r>
            <a:r>
              <a:rPr lang="de-DE" sz="3200" dirty="0" err="1"/>
              <a:t>retrieval</a:t>
            </a:r>
            <a:endParaRPr lang="de-DE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err="1"/>
              <a:t>Self-developed</a:t>
            </a:r>
            <a:r>
              <a:rPr lang="de-DE" sz="3200" dirty="0"/>
              <a:t> </a:t>
            </a:r>
            <a:r>
              <a:rPr lang="de-DE" sz="3200" dirty="0" err="1"/>
              <a:t>backends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research</a:t>
            </a:r>
            <a:r>
              <a:rPr lang="de-DE" sz="3200" dirty="0"/>
              <a:t> </a:t>
            </a:r>
            <a:r>
              <a:rPr lang="de-DE" sz="3200" dirty="0" err="1"/>
              <a:t>applications</a:t>
            </a:r>
            <a:endParaRPr lang="de-DE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/>
              <a:t>Interactive Dashboards </a:t>
            </a:r>
            <a:r>
              <a:rPr lang="de-DE" sz="3200" dirty="0" err="1"/>
              <a:t>and</a:t>
            </a:r>
            <a:r>
              <a:rPr lang="de-DE" sz="3200" dirty="0"/>
              <a:t> ad-hoc </a:t>
            </a:r>
            <a:r>
              <a:rPr lang="de-DE" sz="3200" dirty="0" err="1"/>
              <a:t>analysis</a:t>
            </a:r>
            <a:endParaRPr lang="de-DE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/>
              <a:t>Quality </a:t>
            </a:r>
            <a:r>
              <a:rPr lang="de-DE" sz="3200" dirty="0" err="1"/>
              <a:t>assurance</a:t>
            </a:r>
            <a:r>
              <a:rPr lang="de-DE" sz="3200" dirty="0"/>
              <a:t> </a:t>
            </a:r>
            <a:r>
              <a:rPr lang="de-DE" sz="3200" dirty="0" err="1"/>
              <a:t>reports</a:t>
            </a:r>
            <a:r>
              <a:rPr lang="de-DE" sz="3200" dirty="0"/>
              <a:t> 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machine</a:t>
            </a:r>
            <a:r>
              <a:rPr lang="de-DE" sz="3200" dirty="0"/>
              <a:t> </a:t>
            </a:r>
            <a:r>
              <a:rPr lang="de-DE" sz="3200" dirty="0" err="1"/>
              <a:t>learning</a:t>
            </a:r>
            <a:endParaRPr lang="de-DE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3200" dirty="0"/>
          </a:p>
          <a:p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0293839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88700FF2-8F75-9143-AAC6-473F28AEF2A6}"/>
              </a:ext>
            </a:extLst>
          </p:cNvPr>
          <p:cNvSpPr/>
          <p:nvPr/>
        </p:nvSpPr>
        <p:spPr>
          <a:xfrm>
            <a:off x="4384134" y="5316047"/>
            <a:ext cx="98591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2800" dirty="0">
                <a:hlinkClick r:id="rId2"/>
              </a:rPr>
              <a:t>Christoph Töglhofer</a:t>
            </a:r>
            <a:endParaRPr lang="de-DE" sz="28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B80D455-9F31-2D49-B6D4-6DBC4CF6FE09}"/>
              </a:ext>
            </a:extLst>
          </p:cNvPr>
          <p:cNvSpPr/>
          <p:nvPr/>
        </p:nvSpPr>
        <p:spPr>
          <a:xfrm>
            <a:off x="5326386" y="2466120"/>
            <a:ext cx="1070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2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ctoegi</a:t>
            </a:r>
            <a:endParaRPr lang="de-DE" sz="28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0F86DDF-A7C6-7242-95E3-9123BF151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589" y="1018733"/>
            <a:ext cx="1422400" cy="14224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D315C26-8F80-0645-9CEC-B6C7B8C73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0589" y="3733337"/>
            <a:ext cx="1487994" cy="148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1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7ABE0EC0-5F57-E24B-BB5F-A67963FFBFDE}"/>
              </a:ext>
            </a:extLst>
          </p:cNvPr>
          <p:cNvSpPr/>
          <p:nvPr/>
        </p:nvSpPr>
        <p:spPr>
          <a:xfrm>
            <a:off x="2584450" y="2056072"/>
            <a:ext cx="640080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11500" dirty="0">
                <a:latin typeface="LMRoman10"/>
              </a:rPr>
              <a:t>A             T</a:t>
            </a:r>
            <a:endParaRPr lang="de-AT" sz="115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B607484-444F-5447-8DD2-EA4F25EE5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0" y="1803400"/>
            <a:ext cx="3060700" cy="236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1402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7DCC21E-1A8B-D444-9E8B-A6B2DF4F3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5800" y="-37907"/>
            <a:ext cx="13489448" cy="689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1113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19DC39B-E8DD-D64F-9863-80BC476D6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50" y="2330450"/>
            <a:ext cx="75311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2233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F946B659-2287-334E-BC2B-E391EFFA7BFF}"/>
              </a:ext>
            </a:extLst>
          </p:cNvPr>
          <p:cNvSpPr/>
          <p:nvPr/>
        </p:nvSpPr>
        <p:spPr>
          <a:xfrm>
            <a:off x="3230430" y="6295292"/>
            <a:ext cx="82009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https://non-</a:t>
            </a:r>
            <a:r>
              <a:rPr lang="de-DE" dirty="0" err="1"/>
              <a:t>productivity</a:t>
            </a:r>
            <a:r>
              <a:rPr lang="de-DE" dirty="0"/>
              <a:t>-</a:t>
            </a:r>
            <a:r>
              <a:rPr lang="de-DE" dirty="0" err="1"/>
              <a:t>linked-ideas.shinyapps.io</a:t>
            </a:r>
            <a:r>
              <a:rPr lang="de-DE" dirty="0"/>
              <a:t>/</a:t>
            </a:r>
            <a:r>
              <a:rPr lang="de-DE" dirty="0" err="1"/>
              <a:t>Art_plot</a:t>
            </a:r>
            <a:r>
              <a:rPr lang="de-DE" dirty="0"/>
              <a:t>/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B1A9BBD-7B1A-2D4A-91A4-1227A2BA6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148" y="1529861"/>
            <a:ext cx="4167584" cy="337539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9D7AC37-0C4B-0649-B5C4-6D6C3D011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269" y="1529861"/>
            <a:ext cx="3829140" cy="337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761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85E6BF4-72EE-014C-91C1-74EC335FD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638" y="1451155"/>
            <a:ext cx="7136724" cy="395569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E0ACEAAD-5BC3-A545-83A4-2E912F7212F2}"/>
              </a:ext>
            </a:extLst>
          </p:cNvPr>
          <p:cNvSpPr/>
          <p:nvPr/>
        </p:nvSpPr>
        <p:spPr>
          <a:xfrm>
            <a:off x="3195263" y="6277709"/>
            <a:ext cx="82009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https://non-</a:t>
            </a:r>
            <a:r>
              <a:rPr lang="de-DE" dirty="0" err="1"/>
              <a:t>productivity</a:t>
            </a:r>
            <a:r>
              <a:rPr lang="de-DE" dirty="0"/>
              <a:t>-</a:t>
            </a:r>
            <a:r>
              <a:rPr lang="de-DE" dirty="0" err="1"/>
              <a:t>linked-ideas.shinyapps.io</a:t>
            </a:r>
            <a:r>
              <a:rPr lang="de-DE" dirty="0"/>
              <a:t>/</a:t>
            </a:r>
            <a:r>
              <a:rPr lang="de-DE" dirty="0" err="1"/>
              <a:t>Art_plot</a:t>
            </a:r>
            <a:r>
              <a:rPr lang="de-DE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79708041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462</Words>
  <Application>Microsoft Macintosh PowerPoint</Application>
  <PresentationFormat>Breitbild</PresentationFormat>
  <Paragraphs>116</Paragraphs>
  <Slides>45</Slides>
  <Notes>18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55" baseType="lpstr">
      <vt:lpstr>Arial</vt:lpstr>
      <vt:lpstr>Calibri</vt:lpstr>
      <vt:lpstr>Calibri Light</vt:lpstr>
      <vt:lpstr>George Neue Black</vt:lpstr>
      <vt:lpstr>George Neue Bold</vt:lpstr>
      <vt:lpstr>George Sans</vt:lpstr>
      <vt:lpstr>LMRoman10</vt:lpstr>
      <vt:lpstr>medium-content-sans-serif-font</vt:lpstr>
      <vt:lpstr>Slack-Lato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Experiments</dc:title>
  <dc:creator>Microsoft Office User</dc:creator>
  <cp:lastModifiedBy>Microsoft Office User</cp:lastModifiedBy>
  <cp:revision>177</cp:revision>
  <cp:lastPrinted>2019-10-18T19:29:06Z</cp:lastPrinted>
  <dcterms:created xsi:type="dcterms:W3CDTF">2019-07-30T12:11:29Z</dcterms:created>
  <dcterms:modified xsi:type="dcterms:W3CDTF">2019-12-17T16:32:49Z</dcterms:modified>
</cp:coreProperties>
</file>